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94" r:id="rId3"/>
    <p:sldId id="680" r:id="rId4"/>
    <p:sldId id="681" r:id="rId5"/>
    <p:sldId id="695" r:id="rId6"/>
    <p:sldId id="682" r:id="rId7"/>
    <p:sldId id="692" r:id="rId8"/>
    <p:sldId id="683" r:id="rId9"/>
    <p:sldId id="696" r:id="rId10"/>
    <p:sldId id="686" r:id="rId11"/>
    <p:sldId id="688" r:id="rId12"/>
    <p:sldId id="687" r:id="rId13"/>
    <p:sldId id="689" r:id="rId14"/>
    <p:sldId id="684" r:id="rId15"/>
    <p:sldId id="685" r:id="rId16"/>
    <p:sldId id="693" r:id="rId17"/>
    <p:sldId id="691" r:id="rId18"/>
    <p:sldId id="697" r:id="rId19"/>
    <p:sldId id="356" r:id="rId20"/>
    <p:sldId id="363" r:id="rId21"/>
    <p:sldId id="364" r:id="rId22"/>
    <p:sldId id="679" r:id="rId23"/>
    <p:sldId id="628" r:id="rId24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iUWwlRzSp7FmXEzuK0I58SVnBq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742053-E664-4C57-AEBF-A2CFF378C27F}">
  <a:tblStyle styleId="{0F742053-E664-4C57-AEBF-A2CFF378C27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F0A71B-DF51-430A-86BD-894545E53AB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F0"/>
          </a:solidFill>
        </a:fill>
      </a:tcStyle>
    </a:wholeTbl>
    <a:band1H>
      <a:tcTxStyle/>
      <a:tcStyle>
        <a:tcBdr/>
        <a:fill>
          <a:solidFill>
            <a:srgbClr val="CACFD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FD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6" autoAdjust="0"/>
    <p:restoredTop sz="90423" autoAdjust="0"/>
  </p:normalViewPr>
  <p:slideViewPr>
    <p:cSldViewPr snapToGrid="0">
      <p:cViewPr varScale="1">
        <p:scale>
          <a:sx n="82" d="100"/>
          <a:sy n="82" d="100"/>
        </p:scale>
        <p:origin x="9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1268" y="104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105" Type="http://customschemas.google.com/relationships/presentationmetadata" Target="meta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5469B5-8E34-4E50-B740-37EF9223D2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712574-5E75-4261-B839-82DEFF414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758C4-0839-4DFD-B23C-C4B0E1666FA8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01415-B482-4F4D-9407-5E5120E718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E47CE7-3EA3-4C86-B438-5849285101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A0B07-F7AB-4333-9DE8-902ADF793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837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4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eaglobal.com/future-of-work-global-business-trends-2020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38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2993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373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155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5202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147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997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90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688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783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948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7852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786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제목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5323562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1;p11">
            <a:extLst>
              <a:ext uri="{FF2B5EF4-FFF2-40B4-BE49-F238E27FC236}">
                <a16:creationId xmlns:a16="http://schemas.microsoft.com/office/drawing/2014/main" id="{51232039-1D42-424B-BCD5-17B75DB3DC0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65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>
  <p:cSld name="제목2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1348" y="3695814"/>
            <a:ext cx="3682651" cy="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0621FC49-AD85-4EAF-9A21-6F8CC4FC0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7" y="237995"/>
            <a:ext cx="767089" cy="7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>
  <p:cSld name="본문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4B3271A3-57E1-4EBB-8B03-60F822F6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F5A3-DAD3-49E7-B926-6F61E4EB127E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  <p:pic>
        <p:nvPicPr>
          <p:cNvPr id="1026" name="Picture 2" descr="Incheon National University">
            <a:extLst>
              <a:ext uri="{FF2B5EF4-FFF2-40B4-BE49-F238E27FC236}">
                <a16:creationId xmlns:a16="http://schemas.microsoft.com/office/drawing/2014/main" id="{67AC1A50-49EF-4B80-B4BC-4DE794D69D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E48C931-5A5E-4520-87FC-715A28FEF557}"/>
              </a:ext>
            </a:extLst>
          </p:cNvPr>
          <p:cNvSpPr txBox="1">
            <a:spLocks/>
          </p:cNvSpPr>
          <p:nvPr userDrawn="1"/>
        </p:nvSpPr>
        <p:spPr>
          <a:xfrm>
            <a:off x="44671" y="6446170"/>
            <a:ext cx="13018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DEBA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6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2"/>
          <p:cNvSpPr txBox="1"/>
          <p:nvPr/>
        </p:nvSpPr>
        <p:spPr>
          <a:xfrm>
            <a:off x="4256048" y="6498147"/>
            <a:ext cx="660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r>
              <a:rPr lang="en-US" sz="12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/ 47</a:t>
            </a: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A4293-BEFB-4D6F-8696-D4A57B20003E}"/>
              </a:ext>
            </a:extLst>
          </p:cNvPr>
          <p:cNvSpPr txBox="1"/>
          <p:nvPr userDrawn="1"/>
        </p:nvSpPr>
        <p:spPr>
          <a:xfrm>
            <a:off x="6263" y="6504485"/>
            <a:ext cx="163779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Kyungwon Kim</a:t>
            </a:r>
            <a:endParaRPr lang="en-US" altLang="ko-KR"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 descr="No photo description available.">
            <a:extLst>
              <a:ext uri="{FF2B5EF4-FFF2-40B4-BE49-F238E27FC236}">
                <a16:creationId xmlns:a16="http://schemas.microsoft.com/office/drawing/2014/main" id="{50AD2A6C-B0A4-4A54-ACFD-982D2E56D98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 t="9393" r="20368" b="58337"/>
          <a:stretch/>
        </p:blipFill>
        <p:spPr bwMode="auto">
          <a:xfrm>
            <a:off x="7357734" y="6456807"/>
            <a:ext cx="1611126" cy="3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41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끝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 descr="I:\YISSUE\삼성\그래픽 모티브\아이콘\브랜딩4-1(아이콘)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6366008"/>
            <a:ext cx="8486775" cy="45719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8562976" y="6366007"/>
            <a:ext cx="175418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8808243" y="6366007"/>
            <a:ext cx="8770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8957666" y="6366007"/>
            <a:ext cx="45719" cy="45720"/>
          </a:xfrm>
          <a:prstGeom prst="rect">
            <a:avLst/>
          </a:prstGeom>
          <a:gradFill>
            <a:gsLst>
              <a:gs pos="0">
                <a:srgbClr val="044EA2"/>
              </a:gs>
              <a:gs pos="50000">
                <a:srgbClr val="00469E"/>
              </a:gs>
              <a:gs pos="100000">
                <a:srgbClr val="005BC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329;p25">
            <a:extLst>
              <a:ext uri="{FF2B5EF4-FFF2-40B4-BE49-F238E27FC236}">
                <a16:creationId xmlns:a16="http://schemas.microsoft.com/office/drawing/2014/main" id="{5AED18BC-03E3-4116-93FD-57168EE9BD3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22273" b="23493"/>
          <a:stretch/>
        </p:blipFill>
        <p:spPr>
          <a:xfrm>
            <a:off x="2412000" y="4885764"/>
            <a:ext cx="4320000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30;p25">
            <a:extLst>
              <a:ext uri="{FF2B5EF4-FFF2-40B4-BE49-F238E27FC236}">
                <a16:creationId xmlns:a16="http://schemas.microsoft.com/office/drawing/2014/main" id="{0FA726C6-126F-45B9-8A60-392294CADA37}"/>
              </a:ext>
            </a:extLst>
          </p:cNvPr>
          <p:cNvSpPr txBox="1"/>
          <p:nvPr userDrawn="1"/>
        </p:nvSpPr>
        <p:spPr>
          <a:xfrm>
            <a:off x="441189" y="2694838"/>
            <a:ext cx="8261622" cy="63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</a:pP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ko-KR" altLang="en-US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3200" b="1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2" descr="Incheon National University">
            <a:extLst>
              <a:ext uri="{FF2B5EF4-FFF2-40B4-BE49-F238E27FC236}">
                <a16:creationId xmlns:a16="http://schemas.microsoft.com/office/drawing/2014/main" id="{48921185-2237-4DA4-9539-F7ECAC1B1E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64" y="6593601"/>
            <a:ext cx="2227872" cy="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5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>
  <p:cSld name="끝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;p13">
            <a:extLst>
              <a:ext uri="{FF2B5EF4-FFF2-40B4-BE49-F238E27FC236}">
                <a16:creationId xmlns:a16="http://schemas.microsoft.com/office/drawing/2014/main" id="{70552551-A7B4-403E-B6E6-6C578B4CB8E7}"/>
              </a:ext>
            </a:extLst>
          </p:cNvPr>
          <p:cNvSpPr/>
          <p:nvPr userDrawn="1"/>
        </p:nvSpPr>
        <p:spPr>
          <a:xfrm>
            <a:off x="3835400" y="0"/>
            <a:ext cx="5308600" cy="6858000"/>
          </a:xfrm>
          <a:prstGeom prst="rect">
            <a:avLst/>
          </a:prstGeom>
          <a:gradFill>
            <a:gsLst>
              <a:gs pos="0">
                <a:srgbClr val="002C63"/>
              </a:gs>
              <a:gs pos="50000">
                <a:srgbClr val="004090"/>
              </a:gs>
              <a:gs pos="100000">
                <a:srgbClr val="004DAD"/>
              </a:gs>
            </a:gsLst>
            <a:lin ang="18900000" scaled="0"/>
          </a:gradFill>
          <a:ln w="12700" cap="flat" cmpd="sng">
            <a:solidFill>
              <a:srgbClr val="02387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26;p13" descr="I:\YISSUE\삼성\그래픽 모티브\아이콘\브랜딩4-1(아이콘)-16.png">
            <a:extLst>
              <a:ext uri="{FF2B5EF4-FFF2-40B4-BE49-F238E27FC236}">
                <a16:creationId xmlns:a16="http://schemas.microsoft.com/office/drawing/2014/main" id="{C7A23493-641B-4659-85D0-B93D41F8497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656"/>
          <a:stretch/>
        </p:blipFill>
        <p:spPr>
          <a:xfrm>
            <a:off x="3835400" y="-2"/>
            <a:ext cx="53086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7;p13">
            <a:extLst>
              <a:ext uri="{FF2B5EF4-FFF2-40B4-BE49-F238E27FC236}">
                <a16:creationId xmlns:a16="http://schemas.microsoft.com/office/drawing/2014/main" id="{20189312-7A10-49BE-B7ED-FEE9D6740BA6}"/>
              </a:ext>
            </a:extLst>
          </p:cNvPr>
          <p:cNvCxnSpPr/>
          <p:nvPr userDrawn="1"/>
        </p:nvCxnSpPr>
        <p:spPr>
          <a:xfrm>
            <a:off x="0" y="1417973"/>
            <a:ext cx="23431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29;p13">
            <a:extLst>
              <a:ext uri="{FF2B5EF4-FFF2-40B4-BE49-F238E27FC236}">
                <a16:creationId xmlns:a16="http://schemas.microsoft.com/office/drawing/2014/main" id="{81D7D377-02C3-408B-AB85-76B76549493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0573" t="22273" r="7872" b="23493"/>
          <a:stretch/>
        </p:blipFill>
        <p:spPr>
          <a:xfrm>
            <a:off x="161365" y="5118847"/>
            <a:ext cx="3523129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0;p13">
            <a:extLst>
              <a:ext uri="{FF2B5EF4-FFF2-40B4-BE49-F238E27FC236}">
                <a16:creationId xmlns:a16="http://schemas.microsoft.com/office/drawing/2014/main" id="{289E2C37-BA8C-40A9-9BB0-E870A95D78BA}"/>
              </a:ext>
            </a:extLst>
          </p:cNvPr>
          <p:cNvSpPr txBox="1"/>
          <p:nvPr userDrawn="1"/>
        </p:nvSpPr>
        <p:spPr>
          <a:xfrm>
            <a:off x="4363454" y="3167390"/>
            <a:ext cx="4499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8" descr="May be an image of text that says &quot;NATIONAL N INCHEO CHEON CHE Î— VERI IN TAS TAS LIBER AIS ALISHA 인 교 대&quot;">
            <a:extLst>
              <a:ext uri="{FF2B5EF4-FFF2-40B4-BE49-F238E27FC236}">
                <a16:creationId xmlns:a16="http://schemas.microsoft.com/office/drawing/2014/main" id="{8C90C9FE-6D18-47E2-BD91-7BD737A7AA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6" y="100220"/>
            <a:ext cx="1205245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0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62" r:id="rId4"/>
    <p:sldLayoutId id="2147483661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ncfoundation.org/Notice/?q=YToxOntzOjEyOiJrZXl3b3JkX3R5cGUiO3M6MzoiYWxsIjt9&amp;bmode=view&amp;idx=14740975&amp;t=boar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est.or.kr/bbs/1003/initPostList.do" TargetMode="External"/><Relationship Id="rId4" Type="http://schemas.openxmlformats.org/officeDocument/2006/relationships/hyperlink" Target="https://www.kipa.re.kr/site/kipa/event/selectWorkList.do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455414" y="1666924"/>
            <a:ext cx="8261623" cy="12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인천대 무역학부 소그룹</a:t>
            </a:r>
            <a:endParaRPr lang="en-US" altLang="ko-KR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DEBA Lab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ko-KR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Economy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lang="ko-KR" alt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 Lab)</a:t>
            </a:r>
            <a:endParaRPr lang="en-US" altLang="ko-KR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5504860" y="5106613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기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손도언</a:t>
            </a:r>
            <a:r>
              <a:rPr lang="en-US" altLang="ko-KR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장민재</a:t>
            </a:r>
            <a:r>
              <a:rPr lang="en-US" altLang="ko-KR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차명주</a:t>
            </a:r>
            <a:r>
              <a:rPr lang="en-US" altLang="ko-KR" sz="2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2000" b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임보민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5398717" y="5529169"/>
            <a:ext cx="3745283" cy="59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altLang="ko-KR" sz="140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2024. 1. 31.</a:t>
            </a:r>
            <a:endParaRPr lang="en-US" altLang="ko-KR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5526779" y="6402269"/>
            <a:ext cx="3489158" cy="42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i="0" u="none" strike="noStrike" cap="none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Google Shape;66;p1">
            <a:extLst>
              <a:ext uri="{FF2B5EF4-FFF2-40B4-BE49-F238E27FC236}">
                <a16:creationId xmlns:a16="http://schemas.microsoft.com/office/drawing/2014/main" id="{C95D9D99-72B6-4B37-A46E-1F02F36171B5}"/>
              </a:ext>
            </a:extLst>
          </p:cNvPr>
          <p:cNvSpPr/>
          <p:nvPr/>
        </p:nvSpPr>
        <p:spPr>
          <a:xfrm>
            <a:off x="735430" y="4788252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1">
            <a:extLst>
              <a:ext uri="{FF2B5EF4-FFF2-40B4-BE49-F238E27FC236}">
                <a16:creationId xmlns:a16="http://schemas.microsoft.com/office/drawing/2014/main" id="{8C47BCFE-9E01-4191-805A-F095E2313D31}"/>
              </a:ext>
            </a:extLst>
          </p:cNvPr>
          <p:cNvSpPr txBox="1"/>
          <p:nvPr/>
        </p:nvSpPr>
        <p:spPr>
          <a:xfrm>
            <a:off x="1894705" y="4622383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F3397A4-B1AA-18F5-F90B-EEC1818C5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5" y="1491251"/>
            <a:ext cx="8695680" cy="46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77477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운영 과정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7F0C3600-433C-4AE1-A2E9-FAE3CEE6B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67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63699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운영 과정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1B4CF92-6987-A9CB-BDE5-BD7E1A242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0" y="1971729"/>
            <a:ext cx="9144000" cy="306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0D408F1-0990-AB92-CC62-970CBC8AB7C4}"/>
              </a:ext>
            </a:extLst>
          </p:cNvPr>
          <p:cNvSpPr/>
          <p:nvPr/>
        </p:nvSpPr>
        <p:spPr>
          <a:xfrm>
            <a:off x="6331907" y="3153560"/>
            <a:ext cx="1747381" cy="588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C0599B-6D8D-83C9-E0F4-D7B5CE8C71AD}"/>
              </a:ext>
            </a:extLst>
          </p:cNvPr>
          <p:cNvSpPr/>
          <p:nvPr/>
        </p:nvSpPr>
        <p:spPr>
          <a:xfrm>
            <a:off x="2438401" y="4533511"/>
            <a:ext cx="4087659" cy="588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2816DFAA-987C-DD33-AFCF-B45EA6CDD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21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3EE89203-144E-8CE0-442F-B8D3BDA7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7" y="1230043"/>
            <a:ext cx="7847556" cy="512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47;p6">
            <a:extLst>
              <a:ext uri="{FF2B5EF4-FFF2-40B4-BE49-F238E27FC236}">
                <a16:creationId xmlns:a16="http://schemas.microsoft.com/office/drawing/2014/main" id="{A64A5B1A-5B57-59E3-7D3C-713A008D1FA0}"/>
              </a:ext>
            </a:extLst>
          </p:cNvPr>
          <p:cNvSpPr txBox="1"/>
          <p:nvPr/>
        </p:nvSpPr>
        <p:spPr>
          <a:xfrm>
            <a:off x="312695" y="1186055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김경원 교수님 프로젝트 및 채용 분야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5137B9B4-8C71-55C8-9FB8-B71B24486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29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48C4134-E128-655B-43BB-08B7946AB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49" y="1645128"/>
            <a:ext cx="7043991" cy="44718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89BBCB-1B09-BB67-B68D-1D218A0F5D04}"/>
              </a:ext>
            </a:extLst>
          </p:cNvPr>
          <p:cNvSpPr/>
          <p:nvPr/>
        </p:nvSpPr>
        <p:spPr>
          <a:xfrm>
            <a:off x="1461130" y="2699637"/>
            <a:ext cx="6221627" cy="984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4023E-53A9-8791-9441-BBDEE3888497}"/>
              </a:ext>
            </a:extLst>
          </p:cNvPr>
          <p:cNvSpPr/>
          <p:nvPr/>
        </p:nvSpPr>
        <p:spPr>
          <a:xfrm>
            <a:off x="1461130" y="4064976"/>
            <a:ext cx="6221627" cy="602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65749B-6A45-3039-D0B5-54AEB9F81260}"/>
              </a:ext>
            </a:extLst>
          </p:cNvPr>
          <p:cNvSpPr/>
          <p:nvPr/>
        </p:nvSpPr>
        <p:spPr>
          <a:xfrm>
            <a:off x="1461130" y="5394754"/>
            <a:ext cx="6221627" cy="287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2D6C67C2-F3B0-493C-9D4A-4701CB456B8D}"/>
              </a:ext>
            </a:extLst>
          </p:cNvPr>
          <p:cNvSpPr txBox="1"/>
          <p:nvPr/>
        </p:nvSpPr>
        <p:spPr>
          <a:xfrm>
            <a:off x="312695" y="1334022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실제 채용 분야 상 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DA &amp; DS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lang="en-US" altLang="ko-KR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BC445019-DD22-8E8E-2B42-02C787E9F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3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데이터애널리스트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(DA)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데이터사이언티스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(DS) </a:t>
            </a:r>
            <a:r>
              <a:rPr lang="ko-KR" alt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로써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패턴 발굴 및 전략 기획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3C74E-A7F3-9ABE-137D-AE93DF7A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5" y="1456165"/>
            <a:ext cx="6411800" cy="305841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C471B9-2DCA-AC63-507B-E566B7051262}"/>
              </a:ext>
            </a:extLst>
          </p:cNvPr>
          <p:cNvSpPr/>
          <p:nvPr/>
        </p:nvSpPr>
        <p:spPr>
          <a:xfrm>
            <a:off x="4102228" y="1429050"/>
            <a:ext cx="3600133" cy="2698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466BA-7813-8E51-7709-64DA7D83D580}"/>
              </a:ext>
            </a:extLst>
          </p:cNvPr>
          <p:cNvSpPr txBox="1"/>
          <p:nvPr/>
        </p:nvSpPr>
        <p:spPr>
          <a:xfrm>
            <a:off x="3830726" y="4752827"/>
            <a:ext cx="41431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및 실시간 시장 모니터링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제품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개선을 위한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데이터 패턴 발굴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제품</a:t>
            </a:r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비즈니스 수요 예측을 위한</a:t>
            </a:r>
            <a:endParaRPr lang="en-US" altLang="ko-KR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만족도 모니터링 및 마케팅 전략 제시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DDBAAB4-CC6C-F221-F55D-9DFF41F8EAC2}"/>
              </a:ext>
            </a:extLst>
          </p:cNvPr>
          <p:cNvSpPr/>
          <p:nvPr/>
        </p:nvSpPr>
        <p:spPr>
          <a:xfrm>
            <a:off x="3988724" y="4233503"/>
            <a:ext cx="3827140" cy="400200"/>
          </a:xfrm>
          <a:prstGeom prst="downArrow">
            <a:avLst>
              <a:gd name="adj1" fmla="val 50000"/>
              <a:gd name="adj2" fmla="val 47168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E674CFE-74B9-D8BE-59B8-25748E49D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14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스터디 및 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 분석가 브랜딩 증명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을 위한 산출물 계획 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7;p6">
            <a:extLst>
              <a:ext uri="{FF2B5EF4-FFF2-40B4-BE49-F238E27FC236}">
                <a16:creationId xmlns:a16="http://schemas.microsoft.com/office/drawing/2014/main" id="{689E48EE-56F6-719A-4A75-90968414C1C6}"/>
              </a:ext>
            </a:extLst>
          </p:cNvPr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스터디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 분석 도구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익히기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: Python, R, Excel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등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김경원 교수님 비공개 강의 및 외부 소스 활용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데이터 분석가 브랜딩 증명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공모전 참가 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논문 작성 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데이터기반 창업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프로젝트 진행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데이터분석 전문가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준전문가 자격증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 err="1">
                <a:latin typeface="Calibri"/>
                <a:ea typeface="Calibri"/>
                <a:cs typeface="Calibri"/>
                <a:sym typeface="Calibri"/>
              </a:rPr>
              <a:t>빅데이터분석기사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 자격증 등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077870-FC71-55BD-73EF-B414E2298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1" r="8378"/>
          <a:stretch/>
        </p:blipFill>
        <p:spPr>
          <a:xfrm>
            <a:off x="663572" y="2552735"/>
            <a:ext cx="3175553" cy="21580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5B0D35-7B9E-E96C-4AA7-6CAF3387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178" y="2358582"/>
            <a:ext cx="5016259" cy="2581182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A9EEDD5-18E6-BAAA-7C88-646787691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12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소통 및 분석자료 공유공간 소개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814FBE-AEBD-ECE1-9930-414972B41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50" y="0"/>
            <a:ext cx="4727950" cy="68580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9462DF-02F9-2A4A-138E-F710C38F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3" y="216900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EA19E956-55E8-750B-E5B2-ECB778A60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31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71;p45">
            <a:extLst>
              <a:ext uri="{FF2B5EF4-FFF2-40B4-BE49-F238E27FC236}">
                <a16:creationId xmlns:a16="http://schemas.microsoft.com/office/drawing/2014/main" id="{F796CBDF-7267-1FBA-6AE1-2350DEF2E189}"/>
              </a:ext>
            </a:extLst>
          </p:cNvPr>
          <p:cNvSpPr txBox="1"/>
          <p:nvPr/>
        </p:nvSpPr>
        <p:spPr>
          <a:xfrm>
            <a:off x="3832965" y="459545"/>
            <a:ext cx="5311036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1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미래 방향</a:t>
            </a:r>
            <a:r>
              <a:rPr lang="en-US" altLang="ko-K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빅데이터와 인공지능은 결국 </a:t>
            </a:r>
            <a:r>
              <a:rPr lang="ko-KR" altLang="en-US" b="1" dirty="0">
                <a:solidFill>
                  <a:srgbClr val="FF0000"/>
                </a:solidFill>
              </a:rPr>
              <a:t>문제를 해결하기 위한 도구</a:t>
            </a:r>
            <a:r>
              <a:rPr lang="ko-KR" altLang="en-US" dirty="0">
                <a:solidFill>
                  <a:schemeClr val="bg1"/>
                </a:solidFill>
              </a:rPr>
              <a:t>일 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본질은 </a:t>
            </a:r>
            <a:r>
              <a:rPr lang="ko-KR" altLang="en-US" b="1" dirty="0">
                <a:solidFill>
                  <a:srgbClr val="FF0000"/>
                </a:solidFill>
              </a:rPr>
              <a:t>문제를 해결하는 것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본질에 집중하여 </a:t>
            </a:r>
            <a:r>
              <a:rPr lang="ko-KR" altLang="en-US" b="1" dirty="0">
                <a:solidFill>
                  <a:srgbClr val="FF0000"/>
                </a:solidFill>
              </a:rPr>
              <a:t>누가 먼저 양질의 데이터를 찾고 분석하여 그 속에서 보석을 창출하는지 선착순 싸움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빅데이터와 인공지능을 이용하는 </a:t>
            </a:r>
            <a:r>
              <a:rPr lang="ko-KR" altLang="en-US" b="1" dirty="0" err="1">
                <a:solidFill>
                  <a:srgbClr val="FF0000"/>
                </a:solidFill>
              </a:rPr>
              <a:t>데이터사이언스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활용하는 방식에 익숙해져야만 </a:t>
            </a:r>
            <a:r>
              <a:rPr lang="ko-KR" altLang="en-US" b="1" dirty="0">
                <a:solidFill>
                  <a:srgbClr val="FF0000"/>
                </a:solidFill>
              </a:rPr>
              <a:t>생존 가능</a:t>
            </a:r>
            <a:r>
              <a:rPr lang="ko-KR" altLang="en-US" dirty="0">
                <a:solidFill>
                  <a:schemeClr val="bg1"/>
                </a:solidFill>
              </a:rPr>
              <a:t>할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756FDE-F987-BF64-89D5-F00EC0C3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42" y="3016542"/>
            <a:ext cx="4165276" cy="384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 algn="ctr">
              <a:buSzPts val="1400"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참고자료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54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“Business” Trends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945" y="2116749"/>
            <a:ext cx="6480000" cy="40325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 is where we are seeing more rapid changes in its biggest companies than any others.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technology giants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achieving world domination by investing heavily in developing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products and services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leading to an explosion in innovation and faster growth.</a:t>
            </a:r>
            <a:endParaRPr sz="16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972236" y="3173506"/>
            <a:ext cx="2528046" cy="136263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Largest Companies 2008 vs. 2018, a lot has changed</a:t>
            </a:r>
            <a:endParaRPr sz="1800" b="1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37880F-AC8C-421E-8FD4-5B561BFB5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28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/>
          <p:nvPr/>
        </p:nvSpPr>
        <p:spPr>
          <a:xfrm>
            <a:off x="972246" y="2889400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270613" y="3790475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1641634" y="3805922"/>
            <a:ext cx="1742326" cy="1715562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8" name="Google Shape;508;p39"/>
          <p:cNvSpPr/>
          <p:nvPr/>
        </p:nvSpPr>
        <p:spPr>
          <a:xfrm>
            <a:off x="5518673" y="2582892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9" name="Google Shape;509;p39"/>
          <p:cNvSpPr/>
          <p:nvPr/>
        </p:nvSpPr>
        <p:spPr>
          <a:xfrm>
            <a:off x="4721167" y="3710449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6392156" y="3719718"/>
            <a:ext cx="2474441" cy="2279823"/>
          </a:xfrm>
          <a:prstGeom prst="ellipse">
            <a:avLst/>
          </a:prstGeom>
          <a:noFill/>
          <a:ln w="254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1" name="Google Shape;511;p39"/>
          <p:cNvSpPr/>
          <p:nvPr/>
        </p:nvSpPr>
        <p:spPr>
          <a:xfrm>
            <a:off x="4593462" y="2133600"/>
            <a:ext cx="4383560" cy="403411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213851" y="2470057"/>
            <a:ext cx="3212754" cy="324260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23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3" name="Google Shape;513;p39"/>
          <p:cNvSpPr/>
          <p:nvPr/>
        </p:nvSpPr>
        <p:spPr>
          <a:xfrm>
            <a:off x="3505971" y="3665920"/>
            <a:ext cx="1016608" cy="6301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B6FC"/>
          </a:solidFill>
          <a:ln w="25400" cap="flat" cmpd="sng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737227" y="2201105"/>
            <a:ext cx="2233982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AS-IS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Function-Driven AI Service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5197078" y="1872955"/>
            <a:ext cx="3279367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TO-BE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Experience-Driven End-to-End AI Service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6260660" y="4249335"/>
            <a:ext cx="1110999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Self</a:t>
            </a:r>
            <a:b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-Evolving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105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318607" y="2937695"/>
            <a:ext cx="837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AI</a:t>
            </a:r>
            <a:endParaRPr sz="360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8" name="Google Shape;518;p39"/>
          <p:cNvSpPr txBox="1"/>
          <p:nvPr/>
        </p:nvSpPr>
        <p:spPr>
          <a:xfrm>
            <a:off x="4645191" y="2923695"/>
            <a:ext cx="10191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</a:t>
            </a:r>
            <a:endParaRPr sz="3600" b="1" i="0" u="none" strike="noStrike" cap="none">
              <a:solidFill>
                <a:srgbClr val="0070C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1362742" y="2842111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Google Shape;520;p39"/>
          <p:cNvSpPr/>
          <p:nvPr/>
        </p:nvSpPr>
        <p:spPr>
          <a:xfrm>
            <a:off x="637015" y="5248998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Google Shape;521;p39"/>
          <p:cNvSpPr/>
          <p:nvPr/>
        </p:nvSpPr>
        <p:spPr>
          <a:xfrm>
            <a:off x="2039606" y="5247341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Google Shape;522;p39"/>
          <p:cNvSpPr/>
          <p:nvPr/>
        </p:nvSpPr>
        <p:spPr>
          <a:xfrm>
            <a:off x="6306505" y="2484622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5432498" y="5768558"/>
            <a:ext cx="104583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&amp; Compute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7191847" y="5777102"/>
            <a:ext cx="957473" cy="299699"/>
          </a:xfrm>
          <a:prstGeom prst="roundRect">
            <a:avLst>
              <a:gd name="adj" fmla="val 13245"/>
            </a:avLst>
          </a:prstGeom>
          <a:solidFill>
            <a:srgbClr val="BFBFBF"/>
          </a:solidFill>
          <a:ln w="9525" cap="flat" cmpd="sng">
            <a:solidFill>
              <a:srgbClr val="023A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6922" marR="0" lvl="0" indent="-13692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1340176" y="3195528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Task-Specific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Single 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Simple Perception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528850" y="4414936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Petascale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Von Neumann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Device Optimized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2342954" y="4424567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Voice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Gesture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Fragmented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6217123" y="2990407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Complex Reasoning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4883558" y="4662408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Zettascale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End-user 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0" name="Google Shape;530;p39"/>
          <p:cNvSpPr/>
          <p:nvPr/>
        </p:nvSpPr>
        <p:spPr>
          <a:xfrm>
            <a:off x="7348825" y="4634651"/>
            <a:ext cx="1673805" cy="612161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Natural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Human-like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Learning by 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5713754" y="3784780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Reasoning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Causality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6836762" y="3777615"/>
            <a:ext cx="1227235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On-Device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63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Multi-Modal AGI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6312790" y="4872076"/>
            <a:ext cx="970879" cy="385769"/>
          </a:xfrm>
          <a:prstGeom prst="ca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Personalized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Interaction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Enabling new AI technology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new AI experience for Data Science Analytics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need for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human-level AI research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the AL industry including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DeepMind, MS and Bengio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Vision: Beyond AI, Towards Artificial General Intelligence (AGI)</a:t>
            </a:r>
            <a:endParaRPr sz="1800" b="1" i="0" u="none" strike="noStrike" cap="none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9D8CC5-077A-498A-838B-10E0BB79D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hypothetical intelligence of a machine that has the capacity to understand or learn any intellectual task that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human being can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(Wikipedia)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- Current AI solves one specific problem,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 solves multiple problems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a general way.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- Current AI responds to problems by pre-learning, and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AGI responds to new, untrained problems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2" name="Google Shape;542;p40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Global “Technology” Trends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3" name="Google Shape;543;p40"/>
          <p:cNvSpPr/>
          <p:nvPr/>
        </p:nvSpPr>
        <p:spPr>
          <a:xfrm>
            <a:off x="903790" y="2664316"/>
            <a:ext cx="1496006" cy="35544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EDF4FF"/>
              </a:gs>
              <a:gs pos="74000">
                <a:srgbClr val="64ADFC"/>
              </a:gs>
              <a:gs pos="83000">
                <a:srgbClr val="64ADFC"/>
              </a:gs>
              <a:gs pos="100000">
                <a:srgbClr val="99C7F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4" name="Google Shape;544;p40"/>
          <p:cNvSpPr/>
          <p:nvPr/>
        </p:nvSpPr>
        <p:spPr>
          <a:xfrm>
            <a:off x="798105" y="2664316"/>
            <a:ext cx="7547787" cy="3548963"/>
          </a:xfrm>
          <a:prstGeom prst="rect">
            <a:avLst/>
          </a:prstGeom>
          <a:noFill/>
          <a:ln w="9525" cap="flat" cmpd="sng">
            <a:solidFill>
              <a:srgbClr val="023A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5" name="Google Shape;545;p40"/>
          <p:cNvSpPr/>
          <p:nvPr/>
        </p:nvSpPr>
        <p:spPr>
          <a:xfrm>
            <a:off x="798107" y="2241175"/>
            <a:ext cx="7547786" cy="417613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Direction of changes in AI technology and consumer trends</a:t>
            </a:r>
            <a:endParaRPr sz="20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6" name="Google Shape;546;p40"/>
          <p:cNvSpPr/>
          <p:nvPr/>
        </p:nvSpPr>
        <p:spPr>
          <a:xfrm>
            <a:off x="1027100" y="293109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Product </a:t>
            </a:r>
            <a:b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&amp; Service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7" name="Google Shape;547;p40"/>
          <p:cNvSpPr/>
          <p:nvPr/>
        </p:nvSpPr>
        <p:spPr>
          <a:xfrm>
            <a:off x="1027100" y="378425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Science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8" name="Google Shape;548;p40"/>
          <p:cNvSpPr/>
          <p:nvPr/>
        </p:nvSpPr>
        <p:spPr>
          <a:xfrm>
            <a:off x="1027100" y="4637416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Intelligence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9" name="Google Shape;549;p40"/>
          <p:cNvSpPr/>
          <p:nvPr/>
        </p:nvSpPr>
        <p:spPr>
          <a:xfrm>
            <a:off x="1027100" y="5490575"/>
            <a:ext cx="1167544" cy="6324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</a:t>
            </a:r>
            <a:b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b="1" i="0" u="none" strike="noStrike" cap="none">
                <a:solidFill>
                  <a:srgbClr val="16164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&amp; Computing</a:t>
            </a:r>
            <a:endParaRPr sz="1400" b="1" i="0" u="none" strike="noStrike" cap="none">
              <a:solidFill>
                <a:srgbClr val="161645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550" name="Google Shape;550;p40"/>
          <p:cNvCxnSpPr/>
          <p:nvPr/>
        </p:nvCxnSpPr>
        <p:spPr>
          <a:xfrm>
            <a:off x="2399795" y="3577403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51" name="Google Shape;551;p40"/>
          <p:cNvCxnSpPr/>
          <p:nvPr/>
        </p:nvCxnSpPr>
        <p:spPr>
          <a:xfrm>
            <a:off x="2399795" y="4431988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52" name="Google Shape;552;p40"/>
          <p:cNvCxnSpPr/>
          <p:nvPr/>
        </p:nvCxnSpPr>
        <p:spPr>
          <a:xfrm>
            <a:off x="2399795" y="5282081"/>
            <a:ext cx="581942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53" name="Google Shape;553;p40"/>
          <p:cNvSpPr/>
          <p:nvPr/>
        </p:nvSpPr>
        <p:spPr>
          <a:xfrm>
            <a:off x="2505478" y="2997273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구독 경제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4" name="Google Shape;554;p40"/>
          <p:cNvSpPr txBox="1"/>
          <p:nvPr/>
        </p:nvSpPr>
        <p:spPr>
          <a:xfrm>
            <a:off x="2505478" y="3304585"/>
            <a:ext cx="12756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제품 공유 &gt; 제품 소유</a:t>
            </a:r>
            <a:endParaRPr sz="9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5" name="Google Shape;555;p40"/>
          <p:cNvSpPr/>
          <p:nvPr/>
        </p:nvSpPr>
        <p:spPr>
          <a:xfrm>
            <a:off x="4637642" y="2997273"/>
            <a:ext cx="1275692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플랫폼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경제</a:t>
            </a:r>
            <a:endParaRPr sz="12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6" name="Google Shape;556;p40"/>
          <p:cNvSpPr txBox="1"/>
          <p:nvPr/>
        </p:nvSpPr>
        <p:spPr>
          <a:xfrm>
            <a:off x="4637641" y="3292640"/>
            <a:ext cx="127480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생산자와 소비자의 연결</a:t>
            </a:r>
            <a:endParaRPr sz="9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7" name="Google Shape;557;p40"/>
          <p:cNvSpPr/>
          <p:nvPr/>
        </p:nvSpPr>
        <p:spPr>
          <a:xfrm>
            <a:off x="6768921" y="2997273"/>
            <a:ext cx="145029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가치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가격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&gt;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비용</a:t>
            </a:r>
            <a:endParaRPr sz="12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8" name="Google Shape;558;p40"/>
          <p:cNvSpPr txBox="1"/>
          <p:nvPr/>
        </p:nvSpPr>
        <p:spPr>
          <a:xfrm>
            <a:off x="6769808" y="3259594"/>
            <a:ext cx="1449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기업의 생존 방식 </a:t>
            </a:r>
            <a:endParaRPr sz="9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(가치 &amp; 소비자 경험 중요)</a:t>
            </a:r>
            <a:endParaRPr sz="9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2505477" y="4679181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필요한 데이터를 스스로 찾는 학습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0" name="Google Shape;560;p40"/>
          <p:cNvSpPr txBox="1"/>
          <p:nvPr/>
        </p:nvSpPr>
        <p:spPr>
          <a:xfrm>
            <a:off x="2505475" y="4978237"/>
            <a:ext cx="26926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Passive Intelligence → Active Intelligence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5324787" y="4679181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상식을 가진 범용 AI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2" name="Google Shape;562;p40"/>
          <p:cNvSpPr txBox="1"/>
          <p:nvPr/>
        </p:nvSpPr>
        <p:spPr>
          <a:xfrm>
            <a:off x="5324783" y="4978472"/>
            <a:ext cx="2894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특화 AI (특정분야 Task가 가능한) → 범용 AI 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2505477" y="5551053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Terabyte → Peta → Exa → Zetta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4" name="Google Shape;564;p40"/>
          <p:cNvSpPr txBox="1"/>
          <p:nvPr/>
        </p:nvSpPr>
        <p:spPr>
          <a:xfrm>
            <a:off x="2505474" y="5828256"/>
            <a:ext cx="269263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＊Data Volume 변화 : Tera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12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Peta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15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                                       Exa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18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), Zetta (10</a:t>
            </a:r>
            <a:r>
              <a:rPr lang="en-US" sz="1000" b="0" i="0" u="none" strike="noStrike" cap="none" baseline="3000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21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5339438" y="5551053"/>
            <a:ext cx="2879788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CPU/GPU/NPUs → Quantum Computing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6" name="Google Shape;566;p40"/>
          <p:cNvSpPr txBox="1"/>
          <p:nvPr/>
        </p:nvSpPr>
        <p:spPr>
          <a:xfrm>
            <a:off x="5339438" y="5866190"/>
            <a:ext cx="2879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＊HW Accelerators의 변화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2505477" y="3837032"/>
            <a:ext cx="2692633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Customer Experience Analytics </a:t>
            </a:r>
            <a:endParaRPr sz="1200" b="1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505476" y="4136088"/>
            <a:ext cx="26926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Personalization Analytics / AutoDA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5324787" y="3837032"/>
            <a:ext cx="2894437" cy="29812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rgbClr val="57585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 for Things As Customers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Google Shape;570;p40"/>
          <p:cNvSpPr txBox="1"/>
          <p:nvPr/>
        </p:nvSpPr>
        <p:spPr>
          <a:xfrm>
            <a:off x="5324782" y="4142732"/>
            <a:ext cx="2894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Multiplex Graph Analytics &amp; Federated ML Training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Technology Vision: Beyond AI, Towards Artificial General Intelligence (AGI)</a:t>
            </a:r>
            <a:endParaRPr sz="1800" b="1" i="0" u="none" strike="noStrike" cap="none">
              <a:solidFill>
                <a:srgbClr val="0000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F5BE3F-D25A-4D75-AB95-D8CE0ED8D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/>
          <p:nvPr/>
        </p:nvSpPr>
        <p:spPr>
          <a:xfrm>
            <a:off x="360792" y="2223675"/>
            <a:ext cx="3750906" cy="404905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9D9FE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428923" y="2474401"/>
            <a:ext cx="3624300" cy="3759900"/>
          </a:xfrm>
          <a:prstGeom prst="ellipse">
            <a:avLst/>
          </a:prstGeom>
          <a:solidFill>
            <a:srgbClr val="B9D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" descr="머리와 톱니바퀴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037" y="2474401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1335602" y="3014401"/>
            <a:ext cx="181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819365" y="3282897"/>
            <a:ext cx="2844900" cy="2951400"/>
          </a:xfrm>
          <a:prstGeom prst="ellipse">
            <a:avLst/>
          </a:prstGeom>
          <a:solidFill>
            <a:srgbClr val="428D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" descr="단일 톱니바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1037" y="324398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 txBox="1"/>
          <p:nvPr/>
        </p:nvSpPr>
        <p:spPr>
          <a:xfrm>
            <a:off x="1335602" y="3659497"/>
            <a:ext cx="181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Statistical Inference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227155" y="4124686"/>
            <a:ext cx="2027700" cy="2103600"/>
          </a:xfrm>
          <a:prstGeom prst="ellipse">
            <a:avLst/>
          </a:prstGeom>
          <a:solidFill>
            <a:srgbClr val="1C5D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3201" y="4195728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1335602" y="4617062"/>
            <a:ext cx="181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4726286" y="2069786"/>
            <a:ext cx="3355459" cy="938940"/>
          </a:xfrm>
          <a:prstGeom prst="wedgeRectCallout">
            <a:avLst>
              <a:gd name="adj1" fmla="val -21047"/>
              <a:gd name="adj2" fmla="val 83355"/>
            </a:avLst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Covers the practical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“Business”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advanced analytics, statistics, machine learning, and the necessary big data preparation in a convergence context.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157310" y="2069786"/>
            <a:ext cx="2157870" cy="307777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B9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Covers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“Technologies”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227155" y="5023046"/>
            <a:ext cx="224886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RBM (Restricted Boltzmann Machine)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DBN (Deep Belief Network)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 (Convolutional Neural Network)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Reinforcement Learning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819365" y="3302549"/>
            <a:ext cx="7963843" cy="2632086"/>
          </a:xfrm>
          <a:prstGeom prst="ellipse">
            <a:avLst/>
          </a:prstGeom>
          <a:solidFill>
            <a:srgbClr val="002060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3943869" y="4211994"/>
            <a:ext cx="18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3943869" y="4550549"/>
            <a:ext cx="18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" descr="Data and cost vs. tim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3770" y="4248203"/>
            <a:ext cx="1440000" cy="7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9765" y="3986354"/>
            <a:ext cx="1620000" cy="1261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278;p30">
            <a:extLst>
              <a:ext uri="{FF2B5EF4-FFF2-40B4-BE49-F238E27FC236}">
                <a16:creationId xmlns:a16="http://schemas.microsoft.com/office/drawing/2014/main" id="{EAD34F08-6865-D9EC-141F-298D289867C4}"/>
              </a:ext>
            </a:extLst>
          </p:cNvPr>
          <p:cNvGrpSpPr/>
          <p:nvPr/>
        </p:nvGrpSpPr>
        <p:grpSpPr>
          <a:xfrm>
            <a:off x="4585573" y="960769"/>
            <a:ext cx="4295983" cy="814610"/>
            <a:chOff x="6501528" y="2986010"/>
            <a:chExt cx="2185275" cy="814610"/>
          </a:xfrm>
        </p:grpSpPr>
        <p:grpSp>
          <p:nvGrpSpPr>
            <p:cNvPr id="26" name="Google Shape;1279;p30">
              <a:extLst>
                <a:ext uri="{FF2B5EF4-FFF2-40B4-BE49-F238E27FC236}">
                  <a16:creationId xmlns:a16="http://schemas.microsoft.com/office/drawing/2014/main" id="{9895A22B-34D7-7511-AB17-20F50895C7C7}"/>
                </a:ext>
              </a:extLst>
            </p:cNvPr>
            <p:cNvGrpSpPr/>
            <p:nvPr/>
          </p:nvGrpSpPr>
          <p:grpSpPr>
            <a:xfrm>
              <a:off x="6501528" y="2986010"/>
              <a:ext cx="2175803" cy="814610"/>
              <a:chOff x="664393" y="2087425"/>
              <a:chExt cx="2300976" cy="814610"/>
            </a:xfrm>
          </p:grpSpPr>
          <p:sp>
            <p:nvSpPr>
              <p:cNvPr id="28" name="Google Shape;1280;p30">
                <a:extLst>
                  <a:ext uri="{FF2B5EF4-FFF2-40B4-BE49-F238E27FC236}">
                    <a16:creationId xmlns:a16="http://schemas.microsoft.com/office/drawing/2014/main" id="{4EF222A1-EAAA-C8B3-FAA8-F68188F2C36E}"/>
                  </a:ext>
                </a:extLst>
              </p:cNvPr>
              <p:cNvSpPr txBox="1"/>
              <p:nvPr/>
            </p:nvSpPr>
            <p:spPr>
              <a:xfrm>
                <a:off x="1526674" y="2087425"/>
                <a:ext cx="1179293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u="sng" dirty="0">
                    <a:solidFill>
                      <a:srgbClr val="FF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데이터분석</a:t>
                </a:r>
                <a:r>
                  <a:rPr lang="en-US" altLang="ko-KR" sz="1800" b="1" u="sng" dirty="0">
                    <a:solidFill>
                      <a:srgbClr val="FF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(DA, DS)</a:t>
                </a:r>
                <a:endParaRPr sz="1800" b="1" u="sng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" name="Google Shape;1281;p30">
                <a:extLst>
                  <a:ext uri="{FF2B5EF4-FFF2-40B4-BE49-F238E27FC236}">
                    <a16:creationId xmlns:a16="http://schemas.microsoft.com/office/drawing/2014/main" id="{4A21D0A6-F894-ADC7-5F9D-61893AEAE811}"/>
                  </a:ext>
                </a:extLst>
              </p:cNvPr>
              <p:cNvSpPr txBox="1"/>
              <p:nvPr/>
            </p:nvSpPr>
            <p:spPr>
              <a:xfrm>
                <a:off x="664393" y="2419035"/>
                <a:ext cx="2300976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인간이 말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/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행동으로 삶을 선택하듯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,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BigData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와 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AI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를 사용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실제 문제를 해결하는 과정</a:t>
                </a:r>
                <a:endParaRPr b="1" dirty="0">
                  <a:solidFill>
                    <a:srgbClr val="FF0000"/>
                  </a:solidFill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27" name="Google Shape;1282;p30">
              <a:extLst>
                <a:ext uri="{FF2B5EF4-FFF2-40B4-BE49-F238E27FC236}">
                  <a16:creationId xmlns:a16="http://schemas.microsoft.com/office/drawing/2014/main" id="{C6E79783-C804-6DA2-CB6B-7EBADD7C3874}"/>
                </a:ext>
              </a:extLst>
            </p:cNvPr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7030A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lang="en-US" altLang="ko-KR" sz="1800" b="1" dirty="0">
                  <a:solidFill>
                    <a:srgbClr val="7030A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800" b="1" dirty="0">
                <a:solidFill>
                  <a:srgbClr val="7030A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0" name="Google Shape;1285;p30">
            <a:extLst>
              <a:ext uri="{FF2B5EF4-FFF2-40B4-BE49-F238E27FC236}">
                <a16:creationId xmlns:a16="http://schemas.microsoft.com/office/drawing/2014/main" id="{D1B17A37-AC65-29F2-F636-6D32345979C7}"/>
              </a:ext>
            </a:extLst>
          </p:cNvPr>
          <p:cNvSpPr/>
          <p:nvPr/>
        </p:nvSpPr>
        <p:spPr>
          <a:xfrm>
            <a:off x="7110539" y="1117371"/>
            <a:ext cx="281509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1371;p30">
            <a:extLst>
              <a:ext uri="{FF2B5EF4-FFF2-40B4-BE49-F238E27FC236}">
                <a16:creationId xmlns:a16="http://schemas.microsoft.com/office/drawing/2014/main" id="{91BC9437-74C7-4D1A-0E65-AF2E1AFF2B2A}"/>
              </a:ext>
            </a:extLst>
          </p:cNvPr>
          <p:cNvCxnSpPr>
            <a:cxnSpLocks/>
            <a:stCxn id="28" idx="1"/>
            <a:endCxn id="95" idx="0"/>
          </p:cNvCxnSpPr>
          <p:nvPr/>
        </p:nvCxnSpPr>
        <p:spPr>
          <a:xfrm rot="10800000" flipV="1">
            <a:off x="4849270" y="1126668"/>
            <a:ext cx="1339227" cy="308532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5" name="Google Shape;1263;p30">
            <a:extLst>
              <a:ext uri="{FF2B5EF4-FFF2-40B4-BE49-F238E27FC236}">
                <a16:creationId xmlns:a16="http://schemas.microsoft.com/office/drawing/2014/main" id="{DCE4583F-9A0D-73DA-86D7-70CCF543476E}"/>
              </a:ext>
            </a:extLst>
          </p:cNvPr>
          <p:cNvGrpSpPr/>
          <p:nvPr/>
        </p:nvGrpSpPr>
        <p:grpSpPr>
          <a:xfrm>
            <a:off x="5300793" y="5435985"/>
            <a:ext cx="3780576" cy="824600"/>
            <a:chOff x="457200" y="959300"/>
            <a:chExt cx="3864902" cy="824600"/>
          </a:xfrm>
        </p:grpSpPr>
        <p:grpSp>
          <p:nvGrpSpPr>
            <p:cNvPr id="36" name="Google Shape;1264;p30">
              <a:extLst>
                <a:ext uri="{FF2B5EF4-FFF2-40B4-BE49-F238E27FC236}">
                  <a16:creationId xmlns:a16="http://schemas.microsoft.com/office/drawing/2014/main" id="{9F638C07-3BAC-38AC-F477-863250BAF747}"/>
                </a:ext>
              </a:extLst>
            </p:cNvPr>
            <p:cNvGrpSpPr/>
            <p:nvPr/>
          </p:nvGrpSpPr>
          <p:grpSpPr>
            <a:xfrm>
              <a:off x="914399" y="959300"/>
              <a:ext cx="3407703" cy="824600"/>
              <a:chOff x="457199" y="959300"/>
              <a:chExt cx="3407703" cy="824600"/>
            </a:xfrm>
          </p:grpSpPr>
          <p:sp>
            <p:nvSpPr>
              <p:cNvPr id="38" name="Google Shape;1265;p30">
                <a:extLst>
                  <a:ext uri="{FF2B5EF4-FFF2-40B4-BE49-F238E27FC236}">
                    <a16:creationId xmlns:a16="http://schemas.microsoft.com/office/drawing/2014/main" id="{ADD2EEE2-3CC8-291C-0CD0-8D663A4ACE7C}"/>
                  </a:ext>
                </a:extLst>
              </p:cNvPr>
              <p:cNvSpPr txBox="1"/>
              <p:nvPr/>
            </p:nvSpPr>
            <p:spPr>
              <a:xfrm>
                <a:off x="457199" y="959300"/>
                <a:ext cx="2303446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빅데이터</a:t>
                </a:r>
                <a:r>
                  <a:rPr lang="en-US" altLang="ko-KR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(Big Data)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" name="Google Shape;1266;p30">
                <a:extLst>
                  <a:ext uri="{FF2B5EF4-FFF2-40B4-BE49-F238E27FC236}">
                    <a16:creationId xmlns:a16="http://schemas.microsoft.com/office/drawing/2014/main" id="{77F480F6-E3AF-57D7-09C8-7D3F42F4947D}"/>
                  </a:ext>
                </a:extLst>
              </p:cNvPr>
              <p:cNvSpPr txBox="1"/>
              <p:nvPr/>
            </p:nvSpPr>
            <p:spPr>
              <a:xfrm>
                <a:off x="457199" y="1300900"/>
                <a:ext cx="3407703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인간의 </a:t>
                </a: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5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가지 감각처럼</a:t>
                </a:r>
                <a:r>
                  <a:rPr lang="en-US" altLang="ko-KR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,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00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디지털기기로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생성되는 수많은 데이터</a:t>
                </a:r>
                <a:endParaRPr b="1" dirty="0">
                  <a:solidFill>
                    <a:srgbClr val="FF0000"/>
                  </a:solidFill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37" name="Google Shape;1267;p30">
              <a:extLst>
                <a:ext uri="{FF2B5EF4-FFF2-40B4-BE49-F238E27FC236}">
                  <a16:creationId xmlns:a16="http://schemas.microsoft.com/office/drawing/2014/main" id="{0117101E-D367-04A5-1174-C0C07237F760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0" name="Google Shape;1368;p30">
            <a:extLst>
              <a:ext uri="{FF2B5EF4-FFF2-40B4-BE49-F238E27FC236}">
                <a16:creationId xmlns:a16="http://schemas.microsoft.com/office/drawing/2014/main" id="{FA6F7415-7697-0805-4E4B-3F9CE57AE34A}"/>
              </a:ext>
            </a:extLst>
          </p:cNvPr>
          <p:cNvCxnSpPr>
            <a:cxnSpLocks/>
            <a:stCxn id="39" idx="1"/>
            <a:endCxn id="96" idx="2"/>
          </p:cNvCxnSpPr>
          <p:nvPr/>
        </p:nvCxnSpPr>
        <p:spPr>
          <a:xfrm rot="10800000">
            <a:off x="4849269" y="4889249"/>
            <a:ext cx="898748" cy="112983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2" name="Google Shape;1273;p30">
            <a:extLst>
              <a:ext uri="{FF2B5EF4-FFF2-40B4-BE49-F238E27FC236}">
                <a16:creationId xmlns:a16="http://schemas.microsoft.com/office/drawing/2014/main" id="{0F96D28F-9112-A3F1-40AB-D9EBE319617E}"/>
              </a:ext>
            </a:extLst>
          </p:cNvPr>
          <p:cNvGrpSpPr/>
          <p:nvPr/>
        </p:nvGrpSpPr>
        <p:grpSpPr>
          <a:xfrm>
            <a:off x="-525048" y="929454"/>
            <a:ext cx="5791502" cy="889489"/>
            <a:chOff x="457200" y="959300"/>
            <a:chExt cx="2518200" cy="889489"/>
          </a:xfrm>
        </p:grpSpPr>
        <p:grpSp>
          <p:nvGrpSpPr>
            <p:cNvPr id="43" name="Google Shape;1274;p30">
              <a:extLst>
                <a:ext uri="{FF2B5EF4-FFF2-40B4-BE49-F238E27FC236}">
                  <a16:creationId xmlns:a16="http://schemas.microsoft.com/office/drawing/2014/main" id="{16C9AEF4-FABE-137A-955F-8072B5D6823F}"/>
                </a:ext>
              </a:extLst>
            </p:cNvPr>
            <p:cNvGrpSpPr/>
            <p:nvPr/>
          </p:nvGrpSpPr>
          <p:grpSpPr>
            <a:xfrm>
              <a:off x="914400" y="959300"/>
              <a:ext cx="2061000" cy="889489"/>
              <a:chOff x="457200" y="959300"/>
              <a:chExt cx="2061000" cy="889489"/>
            </a:xfrm>
          </p:grpSpPr>
          <p:sp>
            <p:nvSpPr>
              <p:cNvPr id="45" name="Google Shape;1275;p30">
                <a:extLst>
                  <a:ext uri="{FF2B5EF4-FFF2-40B4-BE49-F238E27FC236}">
                    <a16:creationId xmlns:a16="http://schemas.microsoft.com/office/drawing/2014/main" id="{CFDAA743-622E-423E-A591-174E9BEE00B6}"/>
                  </a:ext>
                </a:extLst>
              </p:cNvPr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인공지능</a:t>
                </a:r>
                <a:r>
                  <a:rPr lang="en-US" altLang="ko-KR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(AI)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6" name="Google Shape;1276;p30">
                <a:extLst>
                  <a:ext uri="{FF2B5EF4-FFF2-40B4-BE49-F238E27FC236}">
                    <a16:creationId xmlns:a16="http://schemas.microsoft.com/office/drawing/2014/main" id="{49DD5F0A-E54F-CC4D-6E4D-2220F42F5F82}"/>
                  </a:ext>
                </a:extLst>
              </p:cNvPr>
              <p:cNvSpPr txBox="1"/>
              <p:nvPr/>
            </p:nvSpPr>
            <p:spPr>
              <a:xfrm>
                <a:off x="457200" y="1365789"/>
                <a:ext cx="2014748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인간의 뇌처럼 그리고 이를 넘어</a:t>
                </a:r>
                <a:r>
                  <a:rPr lang="en-US" altLang="ko-KR" dirty="0">
                    <a:latin typeface="+mn-ea"/>
                    <a:ea typeface="+mn-ea"/>
                    <a:cs typeface="Roboto"/>
                    <a:sym typeface="Roboto"/>
                  </a:rPr>
                  <a:t>,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빅데이터의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모든 패턴을 파악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하고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Roboto"/>
                    <a:sym typeface="Roboto"/>
                  </a:rPr>
                  <a:t>의사결정 후보를 자동 생성</a:t>
                </a:r>
                <a:r>
                  <a:rPr lang="ko-KR" altLang="en-US" dirty="0">
                    <a:latin typeface="+mn-ea"/>
                    <a:ea typeface="+mn-ea"/>
                    <a:cs typeface="Roboto"/>
                    <a:sym typeface="Roboto"/>
                  </a:rPr>
                  <a:t>하는 알고리즘류</a:t>
                </a:r>
                <a:endParaRPr dirty="0">
                  <a:latin typeface="+mn-ea"/>
                  <a:ea typeface="+mn-ea"/>
                  <a:cs typeface="Roboto"/>
                  <a:sym typeface="Roboto"/>
                </a:endParaRPr>
              </a:p>
            </p:txBody>
          </p:sp>
        </p:grpSp>
        <p:sp>
          <p:nvSpPr>
            <p:cNvPr id="44" name="Google Shape;1277;p30">
              <a:extLst>
                <a:ext uri="{FF2B5EF4-FFF2-40B4-BE49-F238E27FC236}">
                  <a16:creationId xmlns:a16="http://schemas.microsoft.com/office/drawing/2014/main" id="{BAC7D896-4E03-955C-E7B4-F5AC4374D9E1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</a:t>
              </a:r>
              <a:r>
                <a:rPr lang="en-US" altLang="ko-KR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7" name="Google Shape;1369;p30">
            <a:extLst>
              <a:ext uri="{FF2B5EF4-FFF2-40B4-BE49-F238E27FC236}">
                <a16:creationId xmlns:a16="http://schemas.microsoft.com/office/drawing/2014/main" id="{1CA15916-C32E-FCDB-2839-AFB13E383A1D}"/>
              </a:ext>
            </a:extLst>
          </p:cNvPr>
          <p:cNvCxnSpPr>
            <a:cxnSpLocks/>
            <a:stCxn id="46" idx="1"/>
            <a:endCxn id="83" idx="1"/>
          </p:cNvCxnSpPr>
          <p:nvPr/>
        </p:nvCxnSpPr>
        <p:spPr>
          <a:xfrm rot="10800000" flipH="1" flipV="1">
            <a:off x="526446" y="1577443"/>
            <a:ext cx="809155" cy="1590858"/>
          </a:xfrm>
          <a:prstGeom prst="bentConnector3">
            <a:avLst>
              <a:gd name="adj1" fmla="val -282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CC50C87-1717-8262-B9DC-14047A723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21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471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5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“Artificial Intelligence” vs. “Data Science”</a:t>
            </a:r>
          </a:p>
        </p:txBody>
      </p:sp>
      <p:sp>
        <p:nvSpPr>
          <p:cNvPr id="771" name="Google Shape;771;p45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용어정리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/>
          </a:p>
          <a:p>
            <a:pPr lvl="3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AI(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인공지능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컴퓨터가 사람처럼 사고하고 행동할 수 있게 해주는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Data Science(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데이터과학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은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 재료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사용하여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인간과 사회의 문제들을 해결하는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융합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</a:p>
          <a:p>
            <a:pPr marL="171450" lvl="1" indent="-82550">
              <a:lnSpc>
                <a:spcPct val="150000"/>
              </a:lnSpc>
              <a:buClr>
                <a:schemeClr val="dk1"/>
              </a:buClr>
              <a:buSzPts val="1400"/>
            </a:pPr>
            <a:endParaRPr lang="ko-KR" alt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1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비즈니스와 기술 방향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AI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기술은 더욱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인간에 가까운 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AGI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향해가고 있으며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비즈니스는 전통적인 하드웨어와 제품을 넘어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디지털 사회 중심 서비스로 수익구조 다변화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수익구조 내 상위 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5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로봇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비서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헬스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마케팅 및 광고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운영효율화</a:t>
            </a: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특정 국가를 막론하고 기업과 학계에서 연구역량을 집중</a:t>
            </a:r>
            <a:endParaRPr lang="en-US" altLang="ko-K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5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Global Trend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1CCB3C6-6CD6-CD93-AC77-60566CFB3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22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0A84264-375B-95EC-5830-F44CDC08B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" t="6039" r="3685" b="1437"/>
          <a:stretch/>
        </p:blipFill>
        <p:spPr>
          <a:xfrm>
            <a:off x="336884" y="2260948"/>
            <a:ext cx="7477016" cy="4077222"/>
          </a:xfrm>
          <a:prstGeom prst="rect">
            <a:avLst/>
          </a:prstGeom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소그룹 소개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디지털경제의 표준이 되어가고 있는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빅데이터와 머신</a:t>
            </a:r>
            <a:r>
              <a:rPr lang="en-US" altLang="ko-KR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딥러닝이란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인공지능 이론을 활용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하여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   경제산업 분야의 문제를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데이터를 기반으로 정량적으로 분석하고 </a:t>
            </a:r>
            <a:r>
              <a:rPr lang="ko-KR" alt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의사결정</a:t>
            </a:r>
            <a:r>
              <a:rPr lang="ko-KR" altLang="en-US" dirty="0" err="1">
                <a:latin typeface="Calibri"/>
                <a:ea typeface="Calibri"/>
                <a:cs typeface="Calibri"/>
                <a:sym typeface="Calibri"/>
              </a:rPr>
              <a:t>함으로써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전략적으로 문제를 해결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하기 위한 방법을 연구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기 최종멤버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손도언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차명주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장민재</a:t>
            </a:r>
            <a:r>
              <a:rPr lang="en-US" altLang="ko-KR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임보민</a:t>
            </a:r>
            <a:endParaRPr lang="en-US" altLang="ko-KR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방향과 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기 소개 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FE6EBB-C53E-EE03-D030-9667B3152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3" t="13348" r="17645"/>
          <a:stretch/>
        </p:blipFill>
        <p:spPr>
          <a:xfrm>
            <a:off x="6172492" y="4532626"/>
            <a:ext cx="2545308" cy="1744186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469C663-EAF9-311F-6947-050D6E6F7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2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63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소그룹 소개</a:t>
            </a:r>
            <a:endParaRPr lang="ko-KR" altLang="en-US"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現 인천대학교 글로벌정경대학 무역학부 조교수</a:t>
            </a:r>
            <a:b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前 삼성전자 및 삼성리서치 </a:t>
            </a: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글로벌 인공지능센터 </a:t>
            </a:r>
            <a:r>
              <a:rPr lang="ko-KR" altLang="en-US" b="1" dirty="0" err="1">
                <a:latin typeface="Calibri"/>
                <a:ea typeface="Calibri"/>
                <a:cs typeface="Calibri"/>
                <a:sym typeface="Calibri"/>
              </a:rPr>
              <a:t>데이터사이언티스트</a:t>
            </a:r>
            <a:endParaRPr lang="en-US" altLang="ko-KR" b="1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    前 금융감독원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한국인터넷진흥원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대신증권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, …</a:t>
            </a:r>
            <a:endParaRPr lang="ko-KR" altLang="en-US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ko-KR" alt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S-Oil, LG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에너지솔루션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삼성전자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SKT,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삼성금융그룹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현대모비스</a:t>
            </a:r>
            <a:r>
              <a:rPr lang="en-US" altLang="ko-KR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u="sng" dirty="0">
                <a:latin typeface="Calibri"/>
                <a:ea typeface="Calibri"/>
                <a:cs typeface="Calibri"/>
                <a:sym typeface="Calibri"/>
              </a:rPr>
              <a:t>대우조선해양 등 디지털전환 자문 및 강의</a:t>
            </a:r>
            <a:endParaRPr lang="en-US" altLang="ko-KR" u="sng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ko-KR" alt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2021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의사결정 지원을 위한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디지털데이터 </a:t>
            </a:r>
            <a:r>
              <a:rPr lang="ko-KR" altLang="en-US" b="1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라벨링</a:t>
            </a:r>
            <a:endParaRPr lang="ko-KR" alt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2020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실시간 광고효과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추론 및 최적 가격 예측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2019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마케팅 프로모션 효과 증대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를 위한</a:t>
            </a:r>
            <a:r>
              <a:rPr lang="ko-KR" alt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광고 추천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2018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마케팅 매출기여도 및 최적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투자 포트폴리오 추천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2017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고객 불만 사전대응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및 감소를 위한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VOC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경보시스템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2016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개인화화 추천을 위한 </a:t>
            </a:r>
            <a:r>
              <a:rPr lang="ko-KR" altLang="en-US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고객정보 추론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과 사용성 분석</a:t>
            </a: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DEBA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지도 김경원 교수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59CD8-AF30-70F8-C514-0481B2E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3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9E4087-45ED-A5E6-17FB-DF64FC25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00" y="713822"/>
            <a:ext cx="4320000" cy="334926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B41041C-9994-C056-F455-9CCCAA97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41364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610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1A2CB87-FB4E-8330-57C6-BF8CAB83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322" y="4577157"/>
            <a:ext cx="4298546" cy="220103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1: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4B2B0B-6CC0-B844-1622-B5972D1AB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19" y="803029"/>
            <a:ext cx="3626285" cy="108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5832C1-CB6A-4F4B-6EC1-DC28B392C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5" y="2058319"/>
            <a:ext cx="4320000" cy="206541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27A9F-1870-22EB-EC31-AA8C88526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95" y="4542698"/>
            <a:ext cx="4320000" cy="226994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EF09A2-1D0A-10A1-A8D7-51D92BEFC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95" y="2006183"/>
            <a:ext cx="4320000" cy="2169686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3326075-3747-4EE2-A600-7FAF3F50D28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272295" y="4123733"/>
            <a:ext cx="0" cy="41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68B9A1-E4D5-175E-10EB-864AC3B0488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432295" y="5677672"/>
            <a:ext cx="2793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9B7D64-3994-887B-CD47-4FB553E6C0C5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6871595" y="4175869"/>
            <a:ext cx="0" cy="40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EAB1A5AC-43DB-3334-47E6-B327F2D7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912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DBAB9417-E017-E3DB-E1AF-F50660B1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5" y="4724632"/>
            <a:ext cx="2646720" cy="213336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6DA2-E944-B67B-E8E6-46515490B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56" y="3100"/>
            <a:ext cx="4067143" cy="25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2: 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제주 </a:t>
            </a:r>
            <a:r>
              <a:rPr lang="ko-KR" altLang="en-US" sz="18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포도뮤지엄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</a:pPr>
            <a:r>
              <a:rPr lang="en-US" altLang="ko-KR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“Ageism” </a:t>
            </a:r>
            <a:r>
              <a:rPr lang="ko-KR" alt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공감확산 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텍스트데이터 테마 조성</a:t>
            </a:r>
            <a:endParaRPr lang="en-US" altLang="ko-KR"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(24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년 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월 공개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ED509A-0E20-7C9D-BEE6-2839798C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5" y="1770882"/>
            <a:ext cx="4500000" cy="193715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8D64419-F8EF-52CD-C38D-8D4B5FCB2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95" y="3760364"/>
            <a:ext cx="4500000" cy="260912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78AF62E-E84D-EAA7-BBFA-6E87EDED9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95" y="2632483"/>
            <a:ext cx="4320000" cy="203862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02D11C-E9FE-2C19-BAB9-4ECB2825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112295" y="101025"/>
            <a:ext cx="89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6884" y="1254948"/>
            <a:ext cx="8518500" cy="122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[2023.02 - 2023.10]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치매 태도와 인식 변화를 위한 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XAI 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활용 미디어 텍스트 분석 및 컨텐츠 제작 플랫폼 개발 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(</a:t>
            </a:r>
            <a:r>
              <a:rPr lang="en-US" altLang="ko-KR" b="1" i="0" u="sng" strike="noStrike" dirty="0">
                <a:effectLst/>
                <a:latin typeface="Bitter"/>
                <a:hlinkClick r:id="rId3"/>
              </a:rPr>
              <a:t>Fund: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100,000,000 KRW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), 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융복합 연구공모단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SK T&amp;C 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재단법인</a:t>
            </a:r>
            <a:endParaRPr lang="en-US" altLang="ko-KR" b="1" i="0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[2023.09 - 2024.04]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AI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기반 갈등관리 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DB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구축 및 운영방안 연구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(</a:t>
            </a:r>
            <a:r>
              <a:rPr lang="en-US" altLang="ko-KR" b="1" i="0" u="sng" strike="noStrike" dirty="0">
                <a:effectLst/>
                <a:latin typeface="Bitter"/>
                <a:hlinkClick r:id="rId3"/>
              </a:rPr>
              <a:t>Fund:</a:t>
            </a:r>
            <a:r>
              <a:rPr lang="ko-KR" altLang="en-US" b="0" i="0" u="sng" strike="noStrike" dirty="0">
                <a:effectLst/>
                <a:latin typeface="Bitter"/>
                <a:hlinkClick r:id="rId3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3"/>
              </a:rPr>
              <a:t>2,500,000 KRW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), 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한국행정연구원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경제인문사회연구회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[2024.01 - 2024.11]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ko-KR" altLang="en-US" b="0" i="0" u="sng" strike="noStrike" dirty="0">
                <a:effectLst/>
                <a:latin typeface="Bitter"/>
                <a:hlinkClick r:id="rId5"/>
              </a:rPr>
              <a:t>기부 빅데이터와 설명가능한 인공지능을 활용한 개인 기부자 예측 연구 </a:t>
            </a:r>
            <a:r>
              <a:rPr lang="en-US" altLang="ko-KR" b="0" i="0" u="sng" strike="noStrike" dirty="0">
                <a:effectLst/>
                <a:latin typeface="Bitter"/>
                <a:hlinkClick r:id="rId5"/>
              </a:rPr>
              <a:t>(</a:t>
            </a:r>
            <a:r>
              <a:rPr lang="en-US" altLang="ko-KR" b="1" i="0" u="sng" strike="noStrike" dirty="0">
                <a:effectLst/>
                <a:latin typeface="Bitter"/>
                <a:hlinkClick r:id="rId5"/>
              </a:rPr>
              <a:t>Fund:</a:t>
            </a:r>
            <a:r>
              <a:rPr lang="ko-KR" altLang="en-US" b="0" i="0" u="sng" strike="noStrike" dirty="0">
                <a:effectLst/>
                <a:latin typeface="Bitter"/>
                <a:hlinkClick r:id="rId5"/>
              </a:rPr>
              <a:t> </a:t>
            </a:r>
            <a:r>
              <a:rPr lang="en-US" altLang="ko-KR" b="0" i="0" u="sng" strike="noStrike" dirty="0">
                <a:effectLst/>
                <a:latin typeface="Bitter"/>
                <a:hlinkClick r:id="rId5"/>
              </a:rPr>
              <a:t>10,000,000 KRW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), 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나눔문화연구소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사랑의열매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[2024.03 - 2024.8]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AI </a:t>
            </a:r>
            <a:r>
              <a:rPr lang="ko-KR" altLang="en-US" b="0" i="0" u="sng" strike="noStrike" dirty="0" err="1">
                <a:effectLst/>
                <a:latin typeface="Bitter"/>
                <a:hlinkClick r:id="rId4"/>
              </a:rPr>
              <a:t>머신러닝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 및 딥러닝 기반 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KTX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수요</a:t>
            </a:r>
            <a:r>
              <a:rPr lang="en-US" altLang="ko-KR" b="0" i="0" u="sng" strike="noStrike" dirty="0">
                <a:effectLst/>
                <a:latin typeface="Bitter"/>
                <a:hlinkClick r:id="rId4"/>
              </a:rPr>
              <a:t> 95% </a:t>
            </a:r>
            <a:r>
              <a:rPr lang="ko-KR" altLang="en-US" b="0" i="0" u="sng" strike="noStrike" dirty="0">
                <a:effectLst/>
                <a:latin typeface="Bitter"/>
                <a:hlinkClick r:id="rId4"/>
              </a:rPr>
              <a:t>정확성 예측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 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빅데이터분석팀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Bitter"/>
              </a:rPr>
              <a:t>한국철도공사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[2024.05 - 2024.11]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  </a:t>
            </a:r>
            <a:r>
              <a:rPr lang="en-US" altLang="ko-KR" u="sng" dirty="0">
                <a:latin typeface="Bitter"/>
                <a:hlinkClick r:id="rId4"/>
              </a:rPr>
              <a:t>ChatGPT </a:t>
            </a:r>
            <a:r>
              <a:rPr lang="ko-KR" altLang="en-US" u="sng" dirty="0">
                <a:latin typeface="Bitter"/>
                <a:hlinkClick r:id="rId4"/>
              </a:rPr>
              <a:t>활용 수요 예측 및 회계사 보다 성능 높은 이상징후 추정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 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Bitter"/>
              </a:rPr>
              <a:t>빅데이터팀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en-US" altLang="ko-KR" b="1" i="1" dirty="0">
                <a:latin typeface="Bitter"/>
              </a:rPr>
              <a:t>S-OIL</a:t>
            </a: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b="1" i="1" dirty="0">
              <a:solidFill>
                <a:srgbClr val="000000"/>
              </a:solidFill>
              <a:effectLst/>
              <a:latin typeface="Bitter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lang="en-US" altLang="ko-K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12295" y="829843"/>
            <a:ext cx="89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올해 계획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(</a:t>
            </a:r>
            <a:r>
              <a:rPr lang="ko-KR" alt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상세내용 비공개</a:t>
            </a:r>
            <a:r>
              <a:rPr lang="en-US" altLang="ko-K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i="0" u="none" strike="noStrike" cap="none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73138077-1184-3C87-73BB-35E193756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3001" y="6447522"/>
            <a:ext cx="718368" cy="365125"/>
          </a:xfrm>
        </p:spPr>
        <p:txBody>
          <a:bodyPr/>
          <a:lstStyle/>
          <a:p>
            <a:fld id="{CDF9F5A3-DAD3-49E7-B926-6F61E4EB127E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74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D2C0B-8D21-7909-AA70-E2BEFF37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F9F5A3-DAD3-49E7-B926-6F61E4EB127E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16</a:t>
            </a:r>
            <a:endParaRPr lang="ko-KR" altLang="en-US" dirty="0"/>
          </a:p>
        </p:txBody>
      </p:sp>
      <p:sp>
        <p:nvSpPr>
          <p:cNvPr id="3" name="Google Shape;66;p1">
            <a:extLst>
              <a:ext uri="{FF2B5EF4-FFF2-40B4-BE49-F238E27FC236}">
                <a16:creationId xmlns:a16="http://schemas.microsoft.com/office/drawing/2014/main" id="{71842375-080A-90FF-0FAF-68215054F10A}"/>
              </a:ext>
            </a:extLst>
          </p:cNvPr>
          <p:cNvSpPr/>
          <p:nvPr/>
        </p:nvSpPr>
        <p:spPr>
          <a:xfrm>
            <a:off x="2622401" y="2733983"/>
            <a:ext cx="4112142" cy="12493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2C2D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7">
              <a:buSzPts val="1400"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DEBA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소그룹 소개</a:t>
            </a:r>
            <a:endParaRPr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       II. </a:t>
            </a:r>
            <a:r>
              <a:rPr lang="ko-KR" altLang="en-US" sz="14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지난 기수 활동 현황 및 올해 계획</a:t>
            </a:r>
            <a:endParaRPr lang="en-US" sz="1400" b="0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      III. DEBA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통한 우리의 목표 및 계획</a:t>
            </a:r>
            <a:endParaRPr sz="1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1">
            <a:extLst>
              <a:ext uri="{FF2B5EF4-FFF2-40B4-BE49-F238E27FC236}">
                <a16:creationId xmlns:a16="http://schemas.microsoft.com/office/drawing/2014/main" id="{A1E5271D-1AF6-954C-4D5A-A90A4456E4DC}"/>
              </a:ext>
            </a:extLst>
          </p:cNvPr>
          <p:cNvSpPr txBox="1"/>
          <p:nvPr/>
        </p:nvSpPr>
        <p:spPr>
          <a:xfrm>
            <a:off x="3781676" y="2568114"/>
            <a:ext cx="1793592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5200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11">
      <a:dk1>
        <a:srgbClr val="2C2D2F"/>
      </a:dk1>
      <a:lt1>
        <a:srgbClr val="FFFFFF"/>
      </a:lt1>
      <a:dk2>
        <a:srgbClr val="61626A"/>
      </a:dk2>
      <a:lt2>
        <a:srgbClr val="DEDEDE"/>
      </a:lt2>
      <a:accent1>
        <a:srgbClr val="044EA2"/>
      </a:accent1>
      <a:accent2>
        <a:srgbClr val="95BFED"/>
      </a:accent2>
      <a:accent3>
        <a:srgbClr val="424243"/>
      </a:accent3>
      <a:accent4>
        <a:srgbClr val="E1EDEE"/>
      </a:accent4>
      <a:accent5>
        <a:srgbClr val="044EA2"/>
      </a:accent5>
      <a:accent6>
        <a:srgbClr val="B3CEDD"/>
      </a:accent6>
      <a:hlink>
        <a:srgbClr val="044EA2"/>
      </a:hlink>
      <a:folHlink>
        <a:srgbClr val="0D2ECA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8874</TotalTime>
  <Words>1496</Words>
  <Application>Microsoft Office PowerPoint</Application>
  <PresentationFormat>화면 슬라이드 쇼(4:3)</PresentationFormat>
  <Paragraphs>263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Bitter</vt:lpstr>
      <vt:lpstr>Noto Sans Symbols</vt:lpstr>
      <vt:lpstr>Pretendard Light</vt:lpstr>
      <vt:lpstr>Malgun Gothic</vt:lpstr>
      <vt:lpstr>Arial</vt:lpstr>
      <vt:lpstr>Calibri</vt:lpstr>
      <vt:lpstr>Fira Sans Extra Condensed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경원 김</cp:lastModifiedBy>
  <cp:revision>1320</cp:revision>
  <dcterms:created xsi:type="dcterms:W3CDTF">2017-08-28T02:36:56Z</dcterms:created>
  <dcterms:modified xsi:type="dcterms:W3CDTF">2024-01-31T16:29:09Z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88E2CA7DA740E51D625C323DD66B4F4206A6C78A74461D15BF48BA2B48BF78F3</vt:lpwstr>
  </property>
  <property fmtid="{D5CDD505-2E9C-101B-9397-08002B2CF9AE}" pid="2" name="NSCPROP">
    <vt:lpwstr>NSCCustomProperty</vt:lpwstr>
  </property>
  <property fmtid="{D5CDD505-2E9C-101B-9397-08002B2CF9AE}" pid="3" name="ContentTypeId">
    <vt:lpwstr>0x010100EE7FC1D07832764183E230CF748316B6</vt:lpwstr>
  </property>
  <property fmtid="{D5CDD505-2E9C-101B-9397-08002B2CF9AE}" pid="4" name="NSCPROP_SA">
    <vt:lpwstr>http://teamdocs.mosaic.sec.samsung.net/sites/COMTY_4026902/MENU_4026902_4026907/Shared%20Documents/팀관리/180411%20팀%20간담회/DI팀_간담회_180409v01.pptx</vt:lpwstr>
  </property>
</Properties>
</file>